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2" r:id="rId10"/>
    <p:sldId id="264" r:id="rId11"/>
    <p:sldId id="268" r:id="rId12"/>
    <p:sldId id="265" r:id="rId13"/>
    <p:sldId id="266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B2583-3752-4C04-A13A-8FFC44EA8337}" v="341" dt="2025-01-12T14:12:29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06FB2583-3752-4C04-A13A-8FFC44EA8337}"/>
    <pc:docChg chg="undo custSel addSld modSld sldOrd">
      <pc:chgData name="Fares Makki" userId="d0c14dd2-ce13-49c4-820b-c6a5e60d5a8d" providerId="ADAL" clId="{06FB2583-3752-4C04-A13A-8FFC44EA8337}" dt="2025-09-04T06:05:25.958" v="4064" actId="12"/>
      <pc:docMkLst>
        <pc:docMk/>
      </pc:docMkLst>
      <pc:sldChg chg="addSp modSp new mod modAnim">
        <pc:chgData name="Fares Makki" userId="d0c14dd2-ce13-49c4-820b-c6a5e60d5a8d" providerId="ADAL" clId="{06FB2583-3752-4C04-A13A-8FFC44EA8337}" dt="2025-01-12T12:28:04.271" v="437" actId="20577"/>
        <pc:sldMkLst>
          <pc:docMk/>
          <pc:sldMk cId="3551948300" sldId="257"/>
        </pc:sldMkLst>
      </pc:sldChg>
      <pc:sldChg chg="addSp modSp new mod">
        <pc:chgData name="Fares Makki" userId="d0c14dd2-ce13-49c4-820b-c6a5e60d5a8d" providerId="ADAL" clId="{06FB2583-3752-4C04-A13A-8FFC44EA8337}" dt="2025-01-12T12:53:25.290" v="1937" actId="20577"/>
        <pc:sldMkLst>
          <pc:docMk/>
          <pc:sldMk cId="3801446192" sldId="258"/>
        </pc:sldMkLst>
      </pc:sldChg>
      <pc:sldChg chg="addSp modSp new mod modAnim">
        <pc:chgData name="Fares Makki" userId="d0c14dd2-ce13-49c4-820b-c6a5e60d5a8d" providerId="ADAL" clId="{06FB2583-3752-4C04-A13A-8FFC44EA8337}" dt="2025-01-12T12:39:20.741" v="969"/>
        <pc:sldMkLst>
          <pc:docMk/>
          <pc:sldMk cId="193690918" sldId="259"/>
        </pc:sldMkLst>
      </pc:sldChg>
      <pc:sldChg chg="addSp modSp new mod modAnim">
        <pc:chgData name="Fares Makki" userId="d0c14dd2-ce13-49c4-820b-c6a5e60d5a8d" providerId="ADAL" clId="{06FB2583-3752-4C04-A13A-8FFC44EA8337}" dt="2025-01-12T13:01:28.910" v="2231"/>
        <pc:sldMkLst>
          <pc:docMk/>
          <pc:sldMk cId="622374768" sldId="260"/>
        </pc:sldMkLst>
      </pc:sldChg>
      <pc:sldChg chg="addSp modSp new mod modAnim">
        <pc:chgData name="Fares Makki" userId="d0c14dd2-ce13-49c4-820b-c6a5e60d5a8d" providerId="ADAL" clId="{06FB2583-3752-4C04-A13A-8FFC44EA8337}" dt="2025-01-12T13:01:40.831" v="2233"/>
        <pc:sldMkLst>
          <pc:docMk/>
          <pc:sldMk cId="3619964710" sldId="261"/>
        </pc:sldMkLst>
      </pc:sldChg>
      <pc:sldChg chg="addSp delSp modSp new mod modAnim">
        <pc:chgData name="Fares Makki" userId="d0c14dd2-ce13-49c4-820b-c6a5e60d5a8d" providerId="ADAL" clId="{06FB2583-3752-4C04-A13A-8FFC44EA8337}" dt="2025-01-12T13:18:28.361" v="2761"/>
        <pc:sldMkLst>
          <pc:docMk/>
          <pc:sldMk cId="221296847" sldId="262"/>
        </pc:sldMkLst>
      </pc:sldChg>
      <pc:sldChg chg="addSp modSp new mod ord modAnim">
        <pc:chgData name="Fares Makki" userId="d0c14dd2-ce13-49c4-820b-c6a5e60d5a8d" providerId="ADAL" clId="{06FB2583-3752-4C04-A13A-8FFC44EA8337}" dt="2025-01-12T13:06:54.570" v="2414" actId="20577"/>
        <pc:sldMkLst>
          <pc:docMk/>
          <pc:sldMk cId="521153955" sldId="263"/>
        </pc:sldMkLst>
      </pc:sldChg>
      <pc:sldChg chg="addSp modSp new mod">
        <pc:chgData name="Fares Makki" userId="d0c14dd2-ce13-49c4-820b-c6a5e60d5a8d" providerId="ADAL" clId="{06FB2583-3752-4C04-A13A-8FFC44EA8337}" dt="2025-01-12T14:03:10.015" v="3421" actId="1076"/>
        <pc:sldMkLst>
          <pc:docMk/>
          <pc:sldMk cId="4101111652" sldId="264"/>
        </pc:sldMkLst>
      </pc:sldChg>
      <pc:sldChg chg="modSp new mod">
        <pc:chgData name="Fares Makki" userId="d0c14dd2-ce13-49c4-820b-c6a5e60d5a8d" providerId="ADAL" clId="{06FB2583-3752-4C04-A13A-8FFC44EA8337}" dt="2025-01-12T14:11:12.494" v="4040" actId="20577"/>
        <pc:sldMkLst>
          <pc:docMk/>
          <pc:sldMk cId="4242730094" sldId="265"/>
        </pc:sldMkLst>
      </pc:sldChg>
      <pc:sldChg chg="addSp delSp modSp new mod">
        <pc:chgData name="Fares Makki" userId="d0c14dd2-ce13-49c4-820b-c6a5e60d5a8d" providerId="ADAL" clId="{06FB2583-3752-4C04-A13A-8FFC44EA8337}" dt="2025-01-12T14:12:55.888" v="4062" actId="1076"/>
        <pc:sldMkLst>
          <pc:docMk/>
          <pc:sldMk cId="2033571700" sldId="266"/>
        </pc:sldMkLst>
      </pc:sldChg>
      <pc:sldChg chg="addSp delSp modSp new mod modAnim">
        <pc:chgData name="Fares Makki" userId="d0c14dd2-ce13-49c4-820b-c6a5e60d5a8d" providerId="ADAL" clId="{06FB2583-3752-4C04-A13A-8FFC44EA8337}" dt="2025-01-12T13:07:01.850" v="2423" actId="20577"/>
        <pc:sldMkLst>
          <pc:docMk/>
          <pc:sldMk cId="2517679664" sldId="267"/>
        </pc:sldMkLst>
      </pc:sldChg>
      <pc:sldChg chg="addSp modSp new mod">
        <pc:chgData name="Fares Makki" userId="d0c14dd2-ce13-49c4-820b-c6a5e60d5a8d" providerId="ADAL" clId="{06FB2583-3752-4C04-A13A-8FFC44EA8337}" dt="2025-09-04T06:05:25.958" v="4064" actId="12"/>
        <pc:sldMkLst>
          <pc:docMk/>
          <pc:sldMk cId="2501944957" sldId="268"/>
        </pc:sldMkLst>
        <pc:spChg chg="mod">
          <ac:chgData name="Fares Makki" userId="d0c14dd2-ce13-49c4-820b-c6a5e60d5a8d" providerId="ADAL" clId="{06FB2583-3752-4C04-A13A-8FFC44EA8337}" dt="2025-09-04T06:05:25.958" v="4064" actId="12"/>
          <ac:spMkLst>
            <pc:docMk/>
            <pc:sldMk cId="2501944957" sldId="268"/>
            <ac:spMk id="3" creationId="{7238A92D-1211-747F-6399-AA45025CAC7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5F6C56-C5F4-7A94-1ABC-16DE6B2B4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D9D350-0AA9-11DE-6F62-6669A0763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C06B92-4A40-4B5E-D517-E93A67D8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E2E-30AD-47BD-B156-96F0D9FFFF6F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483C60-6F03-C1A7-8460-ACFC9CCC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A9D2B8-7727-042E-7A67-E9DD37BA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152D-E9DA-405C-9FF2-6B9FB1328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37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D1D840-E306-1F88-CE77-30140E4E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9221C8D-8E73-6D9B-408B-C936E9FD5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15FA20-35C1-4336-A8B1-874B8684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E2E-30AD-47BD-B156-96F0D9FFFF6F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223C91-A6F3-2AB2-D09A-DECF80942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7F0ED8-9358-20DF-75AA-3BBD8018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152D-E9DA-405C-9FF2-6B9FB1328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66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DAA007B-222C-EE6C-97F4-41EB6A16A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8EE7F8B-02F3-B287-3406-894BCDC10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6F3C00-B94A-B145-DDE6-BAE0EFB1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E2E-30AD-47BD-B156-96F0D9FFFF6F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C49396-22B6-C87C-A2C4-F36FE1DC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77403E-8F70-8147-2BB5-9051EBD3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152D-E9DA-405C-9FF2-6B9FB1328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65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53671B-DBFA-5D04-3073-82A304E5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095CAB-1042-645A-B340-1EC8EC1D0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8280F3-FF00-4F1E-271B-A80D86CC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E2E-30AD-47BD-B156-96F0D9FFFF6F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5FD837-1F9C-0E7E-6480-8463FC78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BD4142-73D2-ADC3-BD08-BD4760BB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152D-E9DA-405C-9FF2-6B9FB1328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034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30681-CBE2-C5C4-F79B-970BA216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B2C27A-ECA0-9550-E742-74FFC7BF6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0843AF-014D-695D-D14D-F7375A5E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E2E-30AD-47BD-B156-96F0D9FFFF6F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2229FA-EE44-8BF3-B6FA-DF52C5ED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659E68-8CD0-4F90-19CF-3ABA248D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152D-E9DA-405C-9FF2-6B9FB1328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372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A5AD14-F4DD-7213-2F17-18E1D91C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1C3323-9D24-65A8-61C9-289CC7E47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C536655-618C-C16C-0A43-3693B1034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F85667B-42BC-9B70-D751-EC1E5C31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E2E-30AD-47BD-B156-96F0D9FFFF6F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F71F853-72AA-03DB-BD7A-74537D5F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F35B359-A24D-3BFC-A19A-00245FA9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152D-E9DA-405C-9FF2-6B9FB1328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31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441C5B-722A-CBC0-A11D-E55E1F80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6D9C1F-13E5-14CA-8497-7F3FB3998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6DB5BD7-2151-9B89-C6EF-08651F44A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7D15B79-4D85-1F84-237F-194A67A9A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F6B7BBC-AF85-70F7-4E7F-4D8A4DD45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1F41DF9-F999-1805-5A88-1E81D87E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E2E-30AD-47BD-B156-96F0D9FFFF6F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70C7017-D887-B736-4F50-1BE803EA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060608D-7171-77D8-2A55-C5095A29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152D-E9DA-405C-9FF2-6B9FB1328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98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668E3F-0744-F4F8-1383-241137B15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2905585-0631-3950-CFB8-9F6E8D3B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E2E-30AD-47BD-B156-96F0D9FFFF6F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F281EB-8A8F-37F6-711B-A17E6E0E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D248872-40E0-3525-F703-EAD4F80A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152D-E9DA-405C-9FF2-6B9FB1328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094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2A125E0-3F4E-910A-9734-6E64136F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E2E-30AD-47BD-B156-96F0D9FFFF6F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93BD5C1-0199-6C96-034E-40064301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ED24311-1A83-28C5-EC6C-3D965A41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152D-E9DA-405C-9FF2-6B9FB1328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49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F5C02B-32F0-977B-B858-0D4A44A8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EAA95-1566-FEF4-2C89-174EC1F34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1D0969-4637-0D80-E52F-1A058A5BB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1127B31-74C3-E187-EF89-63B30938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E2E-30AD-47BD-B156-96F0D9FFFF6F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D10ACE-47B4-50B4-406E-CD25444A7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C562D7-7952-18EB-65B3-FCD3777C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152D-E9DA-405C-9FF2-6B9FB1328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857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73B9DB-F584-35AD-A854-4E5E8720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A9E0578-11FB-489A-D10A-648BE2894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67288C-B685-B300-E7D4-C5A08C22E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CFF4F78-7A09-1790-6276-E518172A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E2E-30AD-47BD-B156-96F0D9FFFF6F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10DEC6F-174F-0D4C-BFB0-64A2919D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7960FA-9BDB-87D5-7F57-22044D8F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152D-E9DA-405C-9FF2-6B9FB1328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61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32F4E36-997B-495D-ACB5-1B31B26F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826FDA-CFA7-70D3-5240-27815F94D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59310D-F247-CE58-17FF-9F1552A13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E9FE2E-30AD-47BD-B156-96F0D9FFFF6F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E0D414-4F8F-E982-08A0-28AB32CD8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A66349-5BF8-52ED-4F90-4A74E056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38152D-E9DA-405C-9FF2-6B9FB1328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3858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2E525B-2791-19A3-DE75-2DBA5C5C2C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8DEE408-EA67-1484-86EA-1A569737A9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Populationsdynamik </a:t>
            </a:r>
          </a:p>
        </p:txBody>
      </p:sp>
    </p:spTree>
    <p:extLst>
      <p:ext uri="{BB962C8B-B14F-4D97-AF65-F5344CB8AC3E}">
        <p14:creationId xmlns:p14="http://schemas.microsoft.com/office/powerpoint/2010/main" val="177555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CC0C68-689A-EDAB-6853-4A2D458F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Konkurrens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877F92-CD06-E31E-A727-F838F827F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Kan vara konkurrens inom arten och mellan arter </a:t>
            </a:r>
          </a:p>
          <a:p>
            <a:pPr marL="0" indent="0">
              <a:buNone/>
            </a:pPr>
            <a:r>
              <a:rPr lang="sv-SE" u="sng" dirty="0"/>
              <a:t>Inom arten</a:t>
            </a:r>
            <a:r>
              <a:rPr lang="sv-SE" dirty="0"/>
              <a:t>: </a:t>
            </a:r>
          </a:p>
          <a:p>
            <a:r>
              <a:rPr lang="sv-SE" dirty="0"/>
              <a:t>Konkurrens mellan individer </a:t>
            </a:r>
          </a:p>
          <a:p>
            <a:r>
              <a:rPr lang="sv-SE" dirty="0"/>
              <a:t>Konkurrera om mat, vatten, habitat, partner m.m. </a:t>
            </a:r>
          </a:p>
          <a:p>
            <a:r>
              <a:rPr lang="sv-SE" i="1" dirty="0"/>
              <a:t>Hävda revir</a:t>
            </a:r>
            <a:r>
              <a:rPr lang="sv-SE" dirty="0"/>
              <a:t> – markera ett viss område och försvara den </a:t>
            </a:r>
          </a:p>
          <a:p>
            <a:pPr lvl="1"/>
            <a:endParaRPr lang="sv-SE" dirty="0"/>
          </a:p>
        </p:txBody>
      </p:sp>
      <p:pic>
        <p:nvPicPr>
          <p:cNvPr id="9218" name="Picture 2" descr="Konkurrenskraftiga relationer i ekosystem">
            <a:extLst>
              <a:ext uri="{FF2B5EF4-FFF2-40B4-BE49-F238E27FC236}">
                <a16:creationId xmlns:a16="http://schemas.microsoft.com/office/drawing/2014/main" id="{9CAAA0B5-D05D-AF3B-6BF2-53CB2D791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72519"/>
            <a:ext cx="5715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11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C57E6C-2E41-8189-67EB-C24DDD69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Konkurrens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38A92D-1211-747F-6399-AA45025C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sv-SE" u="sng" dirty="0"/>
              <a:t>Mellan arter</a:t>
            </a:r>
            <a:r>
              <a:rPr lang="sv-SE" dirty="0"/>
              <a:t>: </a:t>
            </a:r>
          </a:p>
          <a:p>
            <a:r>
              <a:rPr lang="sv-SE" dirty="0"/>
              <a:t>Konkurrera om samma resurser – </a:t>
            </a:r>
            <a:r>
              <a:rPr lang="sv-SE" i="1" dirty="0"/>
              <a:t>mellanartskonkurrens</a:t>
            </a:r>
            <a:endParaRPr lang="sv-SE" dirty="0"/>
          </a:p>
          <a:p>
            <a:r>
              <a:rPr lang="sv-SE" dirty="0"/>
              <a:t>Resulterar i två förlopp: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Individerna som tillhör den mest konkurrenskraftiga arten vinner kampen</a:t>
            </a:r>
          </a:p>
          <a:p>
            <a:pPr lvl="2"/>
            <a:r>
              <a:rPr lang="sv-SE" dirty="0"/>
              <a:t>Förökar sig framgångsrikt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Varje art specialiserar sig på att utnyttja en viss del av den från början gemensamma nischen </a:t>
            </a:r>
          </a:p>
        </p:txBody>
      </p:sp>
      <p:pic>
        <p:nvPicPr>
          <p:cNvPr id="10242" name="Picture 2" descr="Sveriges mesar - fageln.se">
            <a:extLst>
              <a:ext uri="{FF2B5EF4-FFF2-40B4-BE49-F238E27FC236}">
                <a16:creationId xmlns:a16="http://schemas.microsoft.com/office/drawing/2014/main" id="{5E51CB8F-333C-E50E-3D16-0D94F8A86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6109"/>
            <a:ext cx="5920658" cy="333037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01944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F3E0C2-DF6D-A152-8E01-27BAA022C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Förhållande relationer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4880DE-22AD-A8F1-CAC7-1F43B652D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Samlivet mellan organismer kallas för symbios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Parasitism (parasitisk förhållanden) </a:t>
            </a:r>
          </a:p>
          <a:p>
            <a:pPr lvl="1"/>
            <a:r>
              <a:rPr lang="sv-SE" dirty="0"/>
              <a:t>En parasit utnyttjar en värdorganism så att denna blir sjuk eller försvagad </a:t>
            </a:r>
          </a:p>
          <a:p>
            <a:pPr lvl="1"/>
            <a:r>
              <a:rPr lang="sv-SE" dirty="0"/>
              <a:t>Parasit går plus (+) medans värdorganism går minus (-)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Commensalism </a:t>
            </a:r>
          </a:p>
          <a:p>
            <a:pPr lvl="1"/>
            <a:r>
              <a:rPr lang="sv-SE" dirty="0"/>
              <a:t>En organism utnyttjar en annan organisms tillvaro medans den andra organism är inte påverkat alls </a:t>
            </a:r>
          </a:p>
          <a:p>
            <a:pPr lvl="1"/>
            <a:r>
              <a:rPr lang="sv-SE" dirty="0"/>
              <a:t>Ena organism går plus (+) medans den andra får noll påverkan (0)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Mutualism </a:t>
            </a:r>
          </a:p>
          <a:p>
            <a:pPr lvl="1"/>
            <a:r>
              <a:rPr lang="sv-SE" dirty="0"/>
              <a:t>Samarbete mellan två arter så att både arterna gynnas </a:t>
            </a:r>
          </a:p>
          <a:p>
            <a:pPr lvl="1"/>
            <a:r>
              <a:rPr lang="sv-SE" dirty="0"/>
              <a:t>Både går plus i förhållanden till den andra (+) </a:t>
            </a:r>
          </a:p>
        </p:txBody>
      </p:sp>
    </p:spTree>
    <p:extLst>
      <p:ext uri="{BB962C8B-B14F-4D97-AF65-F5344CB8AC3E}">
        <p14:creationId xmlns:p14="http://schemas.microsoft.com/office/powerpoint/2010/main" val="4242730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11C80C-B6FE-2F45-0522-A02BEA6F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Predation </a:t>
            </a:r>
          </a:p>
        </p:txBody>
      </p:sp>
      <p:pic>
        <p:nvPicPr>
          <p:cNvPr id="4" name="Platshållare för innehåll 5" descr="En bild som visar text, grafisk design, affisch, skärmbild&#10;&#10;Automatiskt genererad beskrivning">
            <a:extLst>
              <a:ext uri="{FF2B5EF4-FFF2-40B4-BE49-F238E27FC236}">
                <a16:creationId xmlns:a16="http://schemas.microsoft.com/office/drawing/2014/main" id="{E05D19AA-52E2-F769-37A5-4CDFC167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803" y="1467457"/>
            <a:ext cx="8238393" cy="50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7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AFACBA-E86D-D1B3-CFD2-29305F73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Populationsdynamik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EE4F8C-1B1B-D843-211F-C9ED26CD1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2271590"/>
          </a:xfrm>
        </p:spPr>
        <p:txBody>
          <a:bodyPr/>
          <a:lstStyle/>
          <a:p>
            <a:r>
              <a:rPr lang="sv-SE" dirty="0"/>
              <a:t>Vad reglerar en populations tillväxt?</a:t>
            </a:r>
          </a:p>
          <a:p>
            <a:r>
              <a:rPr lang="sv-SE" dirty="0"/>
              <a:t>Varför är vissa arter vanligare än andra?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2" descr="NWT - Rött ljus för rödlistning av älg">
            <a:extLst>
              <a:ext uri="{FF2B5EF4-FFF2-40B4-BE49-F238E27FC236}">
                <a16:creationId xmlns:a16="http://schemas.microsoft.com/office/drawing/2014/main" id="{8428FFF1-E8BA-F98F-D569-05418441F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01" y="1686232"/>
            <a:ext cx="6196509" cy="34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B3BA8E0-50FB-2B59-5583-AD20E7536144}"/>
              </a:ext>
            </a:extLst>
          </p:cNvPr>
          <p:cNvSpPr txBox="1"/>
          <p:nvPr/>
        </p:nvSpPr>
        <p:spPr>
          <a:xfrm>
            <a:off x="964223" y="5279354"/>
            <a:ext cx="10181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Populationsdynamik är ett fält inom ekologi som svarar på dessa frågor </a:t>
            </a:r>
          </a:p>
        </p:txBody>
      </p:sp>
    </p:spTree>
    <p:extLst>
      <p:ext uri="{BB962C8B-B14F-4D97-AF65-F5344CB8AC3E}">
        <p14:creationId xmlns:p14="http://schemas.microsoft.com/office/powerpoint/2010/main" val="355194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61C28-741B-09D7-5F35-5EE02944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Faktorer som påverkar populationsdynamik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CB7367-EE5B-A9E7-48A5-33F9F8C89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Miljöns bärkraft </a:t>
            </a:r>
          </a:p>
          <a:p>
            <a:r>
              <a:rPr lang="sv-SE" dirty="0"/>
              <a:t>Individtäthet </a:t>
            </a:r>
          </a:p>
          <a:p>
            <a:r>
              <a:rPr lang="sv-SE" dirty="0"/>
              <a:t>Fortplantningsstrategier </a:t>
            </a:r>
          </a:p>
          <a:p>
            <a:r>
              <a:rPr lang="sv-SE" dirty="0"/>
              <a:t>Nisch och habitat</a:t>
            </a:r>
          </a:p>
          <a:p>
            <a:r>
              <a:rPr lang="sv-SE" dirty="0"/>
              <a:t>Konkurrens </a:t>
            </a:r>
          </a:p>
          <a:p>
            <a:r>
              <a:rPr lang="sv-SE" dirty="0"/>
              <a:t>Förhållande relationer </a:t>
            </a:r>
          </a:p>
          <a:p>
            <a:r>
              <a:rPr lang="sv-SE" dirty="0"/>
              <a:t>Predation </a:t>
            </a:r>
          </a:p>
        </p:txBody>
      </p:sp>
      <p:pic>
        <p:nvPicPr>
          <p:cNvPr id="2050" name="Picture 2" descr="Naturvårdsverket: Så beräknas antalet vargar – Natursidan">
            <a:extLst>
              <a:ext uri="{FF2B5EF4-FFF2-40B4-BE49-F238E27FC236}">
                <a16:creationId xmlns:a16="http://schemas.microsoft.com/office/drawing/2014/main" id="{6DCE4558-D328-098B-8D08-A49A22375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82" y="1690688"/>
            <a:ext cx="6533172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44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1B4BBC-8D18-2B00-5475-E79C5C733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Miljöns bärkraft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85F88E-9827-F130-D490-538F14C5E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En population kan inte bli hur individrik som helst</a:t>
            </a:r>
          </a:p>
          <a:p>
            <a:pPr lvl="1"/>
            <a:r>
              <a:rPr lang="sv-SE" dirty="0"/>
              <a:t>Begränsad av mat, boplatser och andra resurser </a:t>
            </a:r>
          </a:p>
          <a:p>
            <a:r>
              <a:rPr lang="sv-SE" dirty="0"/>
              <a:t>Det maximala antalet individer av en art som kan leva i en viss miljö, utan att miljön drabbas av överbetning (utnyttjande av betesmark) kallas för </a:t>
            </a:r>
            <a:r>
              <a:rPr lang="sv-SE" i="1" dirty="0"/>
              <a:t>miljöns bärkraft </a:t>
            </a:r>
          </a:p>
        </p:txBody>
      </p:sp>
      <p:pic>
        <p:nvPicPr>
          <p:cNvPr id="3074" name="Picture 2" descr="Biologi - ekologi Flashcards | Quizlet">
            <a:extLst>
              <a:ext uri="{FF2B5EF4-FFF2-40B4-BE49-F238E27FC236}">
                <a16:creationId xmlns:a16="http://schemas.microsoft.com/office/drawing/2014/main" id="{78687A78-5F2C-EC1A-6B67-7161CACF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12" y="1409700"/>
            <a:ext cx="47625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B5F13C-262D-A255-0959-F22B1C3C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Tillväxt kurvor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5B9114-8EF4-D079-7316-BA03CC362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716" y="1825625"/>
            <a:ext cx="5710084" cy="4351338"/>
          </a:xfrm>
        </p:spPr>
        <p:txBody>
          <a:bodyPr>
            <a:normAutofit/>
          </a:bodyPr>
          <a:lstStyle/>
          <a:p>
            <a:r>
              <a:rPr lang="sv-SE" dirty="0"/>
              <a:t>S-formad tillväxtkurva </a:t>
            </a:r>
          </a:p>
          <a:p>
            <a:pPr lvl="1"/>
            <a:r>
              <a:rPr lang="sv-SE" dirty="0"/>
              <a:t>Till att börja med begränsas inte reproduktionen av bristande resurser </a:t>
            </a:r>
          </a:p>
          <a:p>
            <a:pPr lvl="1"/>
            <a:r>
              <a:rPr lang="sv-SE" dirty="0"/>
              <a:t>Efterhand ökas individtätheten och därmed konkurrens om resurserna </a:t>
            </a:r>
          </a:p>
          <a:p>
            <a:pPr lvl="1"/>
            <a:r>
              <a:rPr lang="sv-SE" dirty="0"/>
              <a:t>Det leder till att bara de bäst anpassade överlever och förökar sig </a:t>
            </a:r>
          </a:p>
          <a:p>
            <a:pPr lvl="1"/>
            <a:r>
              <a:rPr lang="sv-SE" dirty="0"/>
              <a:t>Populationstillväxt avtar och antalet individer pendlar kring miljöns bärkraft </a:t>
            </a:r>
          </a:p>
        </p:txBody>
      </p:sp>
      <p:pic>
        <p:nvPicPr>
          <p:cNvPr id="4" name="Picture 2" descr="Biologi - ekologi Flashcards | Quizlet">
            <a:extLst>
              <a:ext uri="{FF2B5EF4-FFF2-40B4-BE49-F238E27FC236}">
                <a16:creationId xmlns:a16="http://schemas.microsoft.com/office/drawing/2014/main" id="{CE30998F-D0BF-AFFB-EE83-CACDFF282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15" y="1981994"/>
            <a:ext cx="47625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9FB874-6457-113A-B11D-FDFBAB31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Tillväxt kurvor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F9F112-DD13-3613-D8D6-441866B33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4246" cy="4351338"/>
          </a:xfrm>
        </p:spPr>
        <p:txBody>
          <a:bodyPr>
            <a:normAutofit/>
          </a:bodyPr>
          <a:lstStyle/>
          <a:p>
            <a:r>
              <a:rPr lang="sv-SE" dirty="0"/>
              <a:t>J-formad tillväxtkurva	</a:t>
            </a:r>
          </a:p>
          <a:p>
            <a:pPr lvl="1"/>
            <a:r>
              <a:rPr lang="sv-SE" dirty="0"/>
              <a:t>Varierad individtäthet </a:t>
            </a:r>
          </a:p>
          <a:p>
            <a:pPr lvl="1"/>
            <a:r>
              <a:rPr lang="sv-SE" dirty="0"/>
              <a:t>Populationer som kan vara mycket vanlig vissa år och sällsynta andra år </a:t>
            </a:r>
          </a:p>
          <a:p>
            <a:pPr lvl="2"/>
            <a:r>
              <a:rPr lang="sv-SE" dirty="0"/>
              <a:t>Små däggdjuren som är känsliga för ogynnsamt klimat </a:t>
            </a:r>
          </a:p>
          <a:p>
            <a:pPr lvl="1"/>
            <a:r>
              <a:rPr lang="sv-SE" dirty="0"/>
              <a:t>Flertal individer i en population dör tack vare klimat leder till en </a:t>
            </a:r>
            <a:r>
              <a:rPr lang="sv-SE" i="1" dirty="0"/>
              <a:t>population krasch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De få överlevarna utnyttja naturens resurser utan konkurrens </a:t>
            </a:r>
          </a:p>
          <a:p>
            <a:pPr lvl="2"/>
            <a:r>
              <a:rPr lang="sv-SE" dirty="0"/>
              <a:t>Snabb tillväxt </a:t>
            </a:r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4098" name="Picture 2" descr="EEE blog, Blasphemy in the temple of growth: Exponentiell tillväxt">
            <a:extLst>
              <a:ext uri="{FF2B5EF4-FFF2-40B4-BE49-F238E27FC236}">
                <a16:creationId xmlns:a16="http://schemas.microsoft.com/office/drawing/2014/main" id="{BF2410A3-FC66-1130-6EB7-1DA093F48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46" y="2124101"/>
            <a:ext cx="5242967" cy="375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96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B3AB5-E3E8-19EC-71D1-7973A210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Fortplantningsstrategier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CC599F-DFA5-9C01-95E3-7AB644D9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u="sng" dirty="0"/>
              <a:t>Strategi 1</a:t>
            </a:r>
            <a:r>
              <a:rPr lang="sv-SE" dirty="0"/>
              <a:t>: Yttre befruktning / Slösa </a:t>
            </a:r>
          </a:p>
          <a:p>
            <a:r>
              <a:rPr lang="sv-SE" dirty="0"/>
              <a:t>Lägger tusentals ägg som befruktas utanför kroppen </a:t>
            </a:r>
          </a:p>
          <a:p>
            <a:r>
              <a:rPr lang="sv-SE" dirty="0"/>
              <a:t>Lämnar sina avkomma utan vidare omvårdnad </a:t>
            </a:r>
          </a:p>
          <a:p>
            <a:r>
              <a:rPr lang="sv-SE" dirty="0"/>
              <a:t>Några kommer att överleva men flesta faller offer till rovdjur </a:t>
            </a:r>
          </a:p>
          <a:p>
            <a:endParaRPr lang="sv-SE" dirty="0"/>
          </a:p>
        </p:txBody>
      </p:sp>
      <p:pic>
        <p:nvPicPr>
          <p:cNvPr id="6146" name="Picture 2" descr="Första 38 äggen av sköldpadda kläckta på Marbellastrand - Svenska Magasinet">
            <a:extLst>
              <a:ext uri="{FF2B5EF4-FFF2-40B4-BE49-F238E27FC236}">
                <a16:creationId xmlns:a16="http://schemas.microsoft.com/office/drawing/2014/main" id="{892C0BE9-9DDA-FBF7-D53E-15C3D7859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847857" cy="352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5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F0428B-A59B-6E6F-CC5D-9FDCB5DD5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Fortplantningsstrategier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E9D446-DC06-EF96-107B-DDF3AAA3D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sv-SE" u="sng" dirty="0"/>
              <a:t>Strategi 2</a:t>
            </a:r>
            <a:r>
              <a:rPr lang="sv-SE" dirty="0"/>
              <a:t>: Inre befruktning / Vårda  </a:t>
            </a:r>
          </a:p>
          <a:p>
            <a:r>
              <a:rPr lang="sv-SE" dirty="0"/>
              <a:t>Befruktning händer inne i kroppen </a:t>
            </a:r>
          </a:p>
          <a:p>
            <a:r>
              <a:rPr lang="sv-SE" dirty="0"/>
              <a:t>Får färre avkomma</a:t>
            </a:r>
          </a:p>
          <a:p>
            <a:r>
              <a:rPr lang="sv-SE" dirty="0"/>
              <a:t>Ger lång omvårdnad </a:t>
            </a:r>
          </a:p>
        </p:txBody>
      </p:sp>
      <p:pic>
        <p:nvPicPr>
          <p:cNvPr id="7170" name="Picture 2" descr="Mänsklig fortplantning – Wikipedia">
            <a:extLst>
              <a:ext uri="{FF2B5EF4-FFF2-40B4-BE49-F238E27FC236}">
                <a16:creationId xmlns:a16="http://schemas.microsoft.com/office/drawing/2014/main" id="{9AEA4BA3-5C02-5246-2D73-C388ED56A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30" y="877086"/>
            <a:ext cx="4536737" cy="25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O – Klass 6A">
            <a:extLst>
              <a:ext uri="{FF2B5EF4-FFF2-40B4-BE49-F238E27FC236}">
                <a16:creationId xmlns:a16="http://schemas.microsoft.com/office/drawing/2014/main" id="{1B49916F-4F4D-20B0-0C72-29CFBCEB0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35" y="3940581"/>
            <a:ext cx="4726232" cy="255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4C5365-581E-E963-0235-43FF9E35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Nisch och habitat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E94208-D009-A585-C4F8-791C93719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Ekologisk nisch – en arts sätt att leva 	</a:t>
            </a:r>
          </a:p>
          <a:p>
            <a:pPr lvl="1"/>
            <a:r>
              <a:rPr lang="sv-SE" dirty="0"/>
              <a:t>Vad individer lever av och hur de beter sig</a:t>
            </a:r>
          </a:p>
          <a:p>
            <a:r>
              <a:rPr lang="sv-SE" dirty="0"/>
              <a:t>Habitat – den plats eller miljö där individer av en viss art hör hemma </a:t>
            </a:r>
          </a:p>
        </p:txBody>
      </p:sp>
      <p:pic>
        <p:nvPicPr>
          <p:cNvPr id="8196" name="Picture 4" descr="Oryx | African Antelope, Horned Mammal &amp; Endangered Species | Britannica">
            <a:extLst>
              <a:ext uri="{FF2B5EF4-FFF2-40B4-BE49-F238E27FC236}">
                <a16:creationId xmlns:a16="http://schemas.microsoft.com/office/drawing/2014/main" id="{33D08334-D91C-230B-A835-EB43CDA67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839472" cy="33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D96CCDB-0F59-D675-2856-32DC38507329}"/>
              </a:ext>
            </a:extLst>
          </p:cNvPr>
          <p:cNvSpPr txBox="1"/>
          <p:nvPr/>
        </p:nvSpPr>
        <p:spPr>
          <a:xfrm>
            <a:off x="838200" y="5329084"/>
            <a:ext cx="11097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Eftersom alla antilop i bilden ovanpå har delvis olika ekologiska nischer kan de dela samma habitat </a:t>
            </a:r>
          </a:p>
        </p:txBody>
      </p:sp>
    </p:spTree>
    <p:extLst>
      <p:ext uri="{BB962C8B-B14F-4D97-AF65-F5344CB8AC3E}">
        <p14:creationId xmlns:p14="http://schemas.microsoft.com/office/powerpoint/2010/main" val="22129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453</Words>
  <Application>Microsoft Office PowerPoint</Application>
  <PresentationFormat>Bredbild</PresentationFormat>
  <Paragraphs>73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Office-tema</vt:lpstr>
      <vt:lpstr>Biologi 1</vt:lpstr>
      <vt:lpstr>Populationsdynamik </vt:lpstr>
      <vt:lpstr>Faktorer som påverkar populationsdynamik </vt:lpstr>
      <vt:lpstr>Miljöns bärkraft </vt:lpstr>
      <vt:lpstr>Tillväxt kurvor </vt:lpstr>
      <vt:lpstr>Tillväxt kurvor </vt:lpstr>
      <vt:lpstr>Fortplantningsstrategier </vt:lpstr>
      <vt:lpstr>Fortplantningsstrategier </vt:lpstr>
      <vt:lpstr>Nisch och habitat</vt:lpstr>
      <vt:lpstr>Konkurrens </vt:lpstr>
      <vt:lpstr>Konkurrens</vt:lpstr>
      <vt:lpstr>Förhållande relationer </vt:lpstr>
      <vt:lpstr>Predation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2025-01-12T12:10:22Z</dcterms:created>
  <dcterms:modified xsi:type="dcterms:W3CDTF">2025-09-04T06:05:32Z</dcterms:modified>
</cp:coreProperties>
</file>